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47" autoAdjust="0"/>
    <p:restoredTop sz="94434" autoAdjust="0"/>
  </p:normalViewPr>
  <p:slideViewPr>
    <p:cSldViewPr snapToGrid="0">
      <p:cViewPr varScale="1">
        <p:scale>
          <a:sx n="70" d="100"/>
          <a:sy n="70" d="100"/>
        </p:scale>
        <p:origin x="160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43E14D-EF4E-4B4F-92B5-EFDA8BF8BDE5}" type="datetimeFigureOut">
              <a:rPr lang="en-US" smtClean="0"/>
              <a:t>5/10/2018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1B7FF3-B8C3-4B84-9BD0-B6764F207EDE}" type="slidenum">
              <a:rPr lang="en-US" smtClean="0"/>
              <a:t>‹#›</a:t>
            </a:fld>
            <a:endParaRPr lang="en-US"/>
          </a:p>
        </p:txBody>
      </p:sp>
    </p:spTree>
    <p:extLst>
      <p:ext uri="{BB962C8B-B14F-4D97-AF65-F5344CB8AC3E}">
        <p14:creationId xmlns:p14="http://schemas.microsoft.com/office/powerpoint/2010/main" val="30178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part</a:t>
            </a:r>
          </a:p>
          <a:p>
            <a:r>
              <a:rPr lang="en-US" dirty="0" smtClean="0"/>
              <a:t>Prepare</a:t>
            </a:r>
            <a:r>
              <a:rPr lang="en-US" baseline="0" dirty="0" smtClean="0"/>
              <a:t> the audience for the presentation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a:t>
            </a:fld>
            <a:endParaRPr lang="en-US"/>
          </a:p>
        </p:txBody>
      </p:sp>
    </p:spTree>
    <p:extLst>
      <p:ext uri="{BB962C8B-B14F-4D97-AF65-F5344CB8AC3E}">
        <p14:creationId xmlns:p14="http://schemas.microsoft.com/office/powerpoint/2010/main" val="1247344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Define</a:t>
            </a:r>
            <a:r>
              <a:rPr lang="en-US" baseline="0" dirty="0" smtClean="0"/>
              <a:t> research in general </a:t>
            </a:r>
          </a:p>
          <a:p>
            <a:r>
              <a:rPr lang="en-US" baseline="0" dirty="0" smtClean="0"/>
              <a:t>Research is the systemic collection of data with the sole purpose of coming up with information that will be used in the making changes in the company (</a:t>
            </a:r>
            <a:r>
              <a:rPr lang="en-US" dirty="0" smtClean="0"/>
              <a:t>Coldwell</a:t>
            </a:r>
            <a:r>
              <a:rPr lang="en-US" baseline="0" dirty="0" smtClean="0"/>
              <a:t> </a:t>
            </a:r>
            <a:r>
              <a:rPr lang="en-US" dirty="0" smtClean="0"/>
              <a:t>&amp; </a:t>
            </a:r>
            <a:r>
              <a:rPr lang="en-US" dirty="0" err="1" smtClean="0"/>
              <a:t>Herbst</a:t>
            </a:r>
            <a:r>
              <a:rPr lang="en-US" dirty="0" smtClean="0"/>
              <a:t>,</a:t>
            </a:r>
            <a:r>
              <a:rPr lang="en-US" baseline="0" dirty="0" smtClean="0"/>
              <a:t> </a:t>
            </a:r>
            <a:r>
              <a:rPr lang="en-US" dirty="0" smtClean="0"/>
              <a:t>2004)</a:t>
            </a:r>
            <a:endParaRPr lang="en-US" baseline="0" dirty="0" smtClean="0"/>
          </a:p>
          <a:p>
            <a:r>
              <a:rPr lang="en-US" baseline="0" dirty="0" smtClean="0"/>
              <a:t>Research is meant to keep the business as per or even ahead of its competitors at any given point in time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2</a:t>
            </a:fld>
            <a:endParaRPr lang="en-US"/>
          </a:p>
        </p:txBody>
      </p:sp>
    </p:spTree>
    <p:extLst>
      <p:ext uri="{BB962C8B-B14F-4D97-AF65-F5344CB8AC3E}">
        <p14:creationId xmlns:p14="http://schemas.microsoft.com/office/powerpoint/2010/main" val="646085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a:t>
            </a:r>
            <a:r>
              <a:rPr lang="en-US" dirty="0" smtClean="0"/>
              <a:t>efinition of a good</a:t>
            </a:r>
            <a:r>
              <a:rPr lang="en-US" baseline="0" dirty="0" smtClean="0"/>
              <a:t> research is that the data collected is geared towards solving the challenges facing the company.</a:t>
            </a:r>
          </a:p>
          <a:p>
            <a:r>
              <a:rPr lang="en-US" baseline="0" dirty="0" smtClean="0"/>
              <a:t>With a good research, accurate data is obtained and accurate information gotten hence recommendations will definitely positively affect the business (</a:t>
            </a:r>
            <a:r>
              <a:rPr lang="en-US" dirty="0" smtClean="0"/>
              <a:t>Bajpai,</a:t>
            </a:r>
            <a:r>
              <a:rPr lang="en-US" baseline="0" dirty="0" smtClean="0"/>
              <a:t> </a:t>
            </a:r>
            <a:r>
              <a:rPr lang="en-US" dirty="0" smtClean="0"/>
              <a:t>2018)</a:t>
            </a:r>
            <a:r>
              <a:rPr lang="en-US" baseline="0" dirty="0" smtClean="0"/>
              <a:t>.</a:t>
            </a:r>
          </a:p>
          <a:p>
            <a:r>
              <a:rPr lang="en-US" baseline="0" dirty="0" smtClean="0"/>
              <a:t>A good research provides the most appropriate solution to the current challenges that could be facing the business.  </a:t>
            </a:r>
          </a:p>
          <a:p>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3</a:t>
            </a:fld>
            <a:endParaRPr lang="en-US"/>
          </a:p>
        </p:txBody>
      </p:sp>
    </p:spTree>
    <p:extLst>
      <p:ext uri="{BB962C8B-B14F-4D97-AF65-F5344CB8AC3E}">
        <p14:creationId xmlns:p14="http://schemas.microsoft.com/office/powerpoint/2010/main" val="3617260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9</a:t>
            </a:r>
            <a:r>
              <a:rPr lang="en-US" baseline="0" dirty="0" smtClean="0"/>
              <a:t> steps involved in the research process (</a:t>
            </a:r>
            <a:r>
              <a:rPr lang="en-US" dirty="0" smtClean="0"/>
              <a:t>Quinlan et al., 2015)</a:t>
            </a:r>
            <a:endParaRPr lang="en-US" baseline="0" dirty="0" smtClean="0"/>
          </a:p>
          <a:p>
            <a:r>
              <a:rPr lang="en-US" baseline="0" dirty="0" smtClean="0"/>
              <a:t>The first step involves identification of the problem in the business to be solved</a:t>
            </a:r>
          </a:p>
          <a:p>
            <a:r>
              <a:rPr lang="en-US" baseline="0" dirty="0" smtClean="0"/>
              <a:t>The second step involves going through literature to acquit oneself with knowledge needed in the current problem</a:t>
            </a:r>
          </a:p>
          <a:p>
            <a:r>
              <a:rPr lang="en-US" baseline="0" dirty="0" smtClean="0"/>
              <a:t>The third step is to clarify the problem after going through literature and any other information about the problem</a:t>
            </a:r>
          </a:p>
          <a:p>
            <a:r>
              <a:rPr lang="en-US" baseline="0" dirty="0" smtClean="0"/>
              <a:t>It is good to define the terms and concepts to ensure that they are clear to the research and this falls under step 4</a:t>
            </a:r>
          </a:p>
          <a:p>
            <a:r>
              <a:rPr lang="en-US" baseline="0" dirty="0" smtClean="0"/>
              <a:t>Step five is now identifying the exact group that is needed in order to conduct the research on</a:t>
            </a:r>
          </a:p>
          <a:p>
            <a:r>
              <a:rPr lang="en-US" baseline="0" dirty="0" smtClean="0"/>
              <a:t>In step 6, the plan and are resources that are needed to come conduct the research are identified </a:t>
            </a:r>
          </a:p>
          <a:p>
            <a:r>
              <a:rPr lang="en-US" baseline="0" dirty="0" smtClean="0"/>
              <a:t>In the next step, actual data is collected and then analyzed in step 8 in order to come up with a report concerning the research </a:t>
            </a:r>
          </a:p>
          <a:p>
            <a:r>
              <a:rPr lang="en-US" baseline="0" dirty="0" smtClean="0"/>
              <a:t>The final step involves giving recommendations which can be in form of presenting the report to the relevant people such as the management of a company.</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4</a:t>
            </a:fld>
            <a:endParaRPr lang="en-US"/>
          </a:p>
        </p:txBody>
      </p:sp>
    </p:spTree>
    <p:extLst>
      <p:ext uri="{BB962C8B-B14F-4D97-AF65-F5344CB8AC3E}">
        <p14:creationId xmlns:p14="http://schemas.microsoft.com/office/powerpoint/2010/main" val="1444965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list of the both</a:t>
            </a:r>
            <a:r>
              <a:rPr lang="en-US" baseline="0" dirty="0" smtClean="0"/>
              <a:t> quantitative and qualitative research methods</a:t>
            </a:r>
          </a:p>
          <a:p>
            <a:r>
              <a:rPr lang="en-US" baseline="0" dirty="0" smtClean="0"/>
              <a:t>Quantitative research methods include questionnaires, surveys, experiments, studies using the Delphi method</a:t>
            </a:r>
          </a:p>
          <a:p>
            <a:r>
              <a:rPr lang="en-US" baseline="0" dirty="0" smtClean="0"/>
              <a:t>Qualitative research methods include case studies, observation, interviews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5</a:t>
            </a:fld>
            <a:endParaRPr lang="en-US"/>
          </a:p>
        </p:txBody>
      </p:sp>
    </p:spTree>
    <p:extLst>
      <p:ext uri="{BB962C8B-B14F-4D97-AF65-F5344CB8AC3E}">
        <p14:creationId xmlns:p14="http://schemas.microsoft.com/office/powerpoint/2010/main" val="1923587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Survey</a:t>
            </a:r>
            <a:r>
              <a:rPr lang="en-US" baseline="0" dirty="0" smtClean="0"/>
              <a:t> is a research method that utilizes the respondents in a large population where the researcher is able to ask questions from the respondents to gather data.</a:t>
            </a:r>
          </a:p>
          <a:p>
            <a:r>
              <a:rPr lang="en-US" baseline="0" dirty="0" smtClean="0"/>
              <a:t>Advantages of surveys include easy to administer, less time consuming compared to other methods, can prevent geographical dependence if conducted remotely, ,many questions can be asked about a issue hence more data collected, a large number of respondents are involved hence numerous data collected that is less biased.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Disadvantages of surveys include respondents may not be confident enough to give accurate information, respondent’s memory may fail them hence not remember about a particular question, the design of the questions may limit the data collected </a:t>
            </a:r>
            <a:r>
              <a:rPr lang="en-US" baseline="0" dirty="0" smtClean="0"/>
              <a:t>(</a:t>
            </a:r>
            <a:r>
              <a:rPr lang="en-US" dirty="0" smtClean="0"/>
              <a:t>Quinlan et al., 2015)</a:t>
            </a:r>
            <a:endParaRPr lang="en-US" baseline="0" dirty="0" smtClean="0"/>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6</a:t>
            </a:fld>
            <a:endParaRPr lang="en-US"/>
          </a:p>
        </p:txBody>
      </p:sp>
    </p:spTree>
    <p:extLst>
      <p:ext uri="{BB962C8B-B14F-4D97-AF65-F5344CB8AC3E}">
        <p14:creationId xmlns:p14="http://schemas.microsoft.com/office/powerpoint/2010/main" val="1458750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Advantages of an interview as a form of</a:t>
            </a:r>
            <a:r>
              <a:rPr lang="en-US" baseline="0" dirty="0" smtClean="0"/>
              <a:t> research method include </a:t>
            </a:r>
            <a:r>
              <a:rPr lang="en-US" b="1" dirty="0" smtClean="0"/>
              <a:t>Easy to</a:t>
            </a:r>
            <a:r>
              <a:rPr lang="en-US" b="1" baseline="0" dirty="0" smtClean="0"/>
              <a:t> correct </a:t>
            </a:r>
            <a:r>
              <a:rPr lang="en-US" b="1" dirty="0" smtClean="0"/>
              <a:t>speech, time saving, not costly</a:t>
            </a:r>
            <a:r>
              <a:rPr lang="en-US" b="1" baseline="0" dirty="0" smtClean="0"/>
              <a:t> as there are a few items needed in the research, clarification of the data is possible since it is a one on one method, it is very flexible because it involves two people, the interviewee and interviewer </a:t>
            </a:r>
            <a:r>
              <a:rPr lang="en-US" baseline="0" dirty="0" smtClean="0"/>
              <a:t>(</a:t>
            </a:r>
            <a:r>
              <a:rPr lang="en-US" dirty="0" smtClean="0"/>
              <a:t>Coldwell</a:t>
            </a:r>
            <a:r>
              <a:rPr lang="en-US" baseline="0" dirty="0" smtClean="0"/>
              <a:t> </a:t>
            </a:r>
            <a:r>
              <a:rPr lang="en-US" dirty="0" smtClean="0"/>
              <a:t>&amp; </a:t>
            </a:r>
            <a:r>
              <a:rPr lang="en-US" dirty="0" err="1" smtClean="0"/>
              <a:t>Herbst</a:t>
            </a:r>
            <a:r>
              <a:rPr lang="en-US" dirty="0" smtClean="0"/>
              <a:t>,</a:t>
            </a:r>
            <a:r>
              <a:rPr lang="en-US" baseline="0" dirty="0" smtClean="0"/>
              <a:t> </a:t>
            </a:r>
            <a:r>
              <a:rPr lang="en-US" dirty="0" smtClean="0"/>
              <a:t>2004)</a:t>
            </a:r>
            <a:r>
              <a:rPr lang="en-US" b="1" baseline="0" dirty="0" smtClean="0"/>
              <a:t>.</a:t>
            </a:r>
          </a:p>
          <a:p>
            <a:r>
              <a:rPr lang="en-US" b="1" baseline="0" dirty="0" smtClean="0"/>
              <a:t>Disadvantages include i</a:t>
            </a:r>
            <a:r>
              <a:rPr lang="en-US" b="1" dirty="0" smtClean="0"/>
              <a:t>ncomplete process</a:t>
            </a:r>
            <a:r>
              <a:rPr lang="en-US" b="0" baseline="0" dirty="0" smtClean="0"/>
              <a:t> since </a:t>
            </a:r>
            <a:r>
              <a:rPr lang="en-US" dirty="0" smtClean="0"/>
              <a:t>suitable candidate can not be selected by interview only, it is interviewer dependent hence pron</a:t>
            </a:r>
            <a:r>
              <a:rPr lang="en-US" baseline="0" dirty="0" smtClean="0"/>
              <a:t>e to biasness, inefficiency of the interviewer will lead to incomplete and inaccurate information collection. </a:t>
            </a:r>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7</a:t>
            </a:fld>
            <a:endParaRPr lang="en-US"/>
          </a:p>
        </p:txBody>
      </p:sp>
    </p:spTree>
    <p:extLst>
      <p:ext uri="{BB962C8B-B14F-4D97-AF65-F5344CB8AC3E}">
        <p14:creationId xmlns:p14="http://schemas.microsoft.com/office/powerpoint/2010/main" val="4175109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know</a:t>
            </a:r>
            <a:r>
              <a:rPr lang="en-US" baseline="0" dirty="0" smtClean="0"/>
              <a:t> the audience to which the report is presented to and their expectations so that they can be captured in the presentation. </a:t>
            </a:r>
          </a:p>
          <a:p>
            <a:r>
              <a:rPr lang="en-US" baseline="0" dirty="0" smtClean="0"/>
              <a:t>The presentation should be easy to understand so that it attract minimal questions and all the people understand it and appreciate the recommendations </a:t>
            </a:r>
          </a:p>
          <a:p>
            <a:r>
              <a:rPr lang="en-US" baseline="0" dirty="0" smtClean="0"/>
              <a:t>Having actionable recommendations is the major role of a research report towards solving a problem in the business entity</a:t>
            </a:r>
          </a:p>
          <a:p>
            <a:r>
              <a:rPr lang="en-US" baseline="0" dirty="0" smtClean="0"/>
              <a:t>Having a short, precise but comprehensive presentation ensures that the audience is not bored and able to stay alert till the end.</a:t>
            </a:r>
          </a:p>
          <a:p>
            <a:r>
              <a:rPr lang="en-US" baseline="0" dirty="0" smtClean="0"/>
              <a:t>Make the presentation as attractive as possible by use of both text and visual to cater for all people in the audience. </a:t>
            </a:r>
          </a:p>
          <a:p>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8</a:t>
            </a:fld>
            <a:endParaRPr lang="en-US"/>
          </a:p>
        </p:txBody>
      </p:sp>
    </p:spTree>
    <p:extLst>
      <p:ext uri="{BB962C8B-B14F-4D97-AF65-F5344CB8AC3E}">
        <p14:creationId xmlns:p14="http://schemas.microsoft.com/office/powerpoint/2010/main" val="662392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research problem is the reduction in sales in a company</a:t>
            </a:r>
          </a:p>
          <a:p>
            <a:r>
              <a:rPr lang="en-US" dirty="0" smtClean="0"/>
              <a:t>This has been observed by various</a:t>
            </a:r>
            <a:r>
              <a:rPr lang="en-US" baseline="0" dirty="0" smtClean="0"/>
              <a:t> department including the sales and management.</a:t>
            </a:r>
          </a:p>
          <a:p>
            <a:r>
              <a:rPr lang="en-US" baseline="0" dirty="0" smtClean="0"/>
              <a:t>The observation has been on the low profit margin compared with the previous recorded profit margins.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9</a:t>
            </a:fld>
            <a:endParaRPr lang="en-US"/>
          </a:p>
        </p:txBody>
      </p:sp>
    </p:spTree>
    <p:extLst>
      <p:ext uri="{BB962C8B-B14F-4D97-AF65-F5344CB8AC3E}">
        <p14:creationId xmlns:p14="http://schemas.microsoft.com/office/powerpoint/2010/main" val="2410091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Questionnaire</a:t>
            </a:r>
            <a:r>
              <a:rPr lang="en-US" baseline="0" dirty="0" smtClean="0"/>
              <a:t> is a research method that has been used to determine what could have led to the reduction in sales in the company</a:t>
            </a:r>
          </a:p>
          <a:p>
            <a:r>
              <a:rPr lang="en-US" baseline="0" dirty="0" smtClean="0"/>
              <a:t>The questions should be both closed and open-ended so that there is a good data is obtained that is comprehensive </a:t>
            </a:r>
          </a:p>
          <a:p>
            <a:r>
              <a:rPr lang="en-US" baseline="0" dirty="0" smtClean="0"/>
              <a:t>The data analysis should be undertaken after all the questionnaires have been administered.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10</a:t>
            </a:fld>
            <a:endParaRPr lang="en-US"/>
          </a:p>
        </p:txBody>
      </p:sp>
    </p:spTree>
    <p:extLst>
      <p:ext uri="{BB962C8B-B14F-4D97-AF65-F5344CB8AC3E}">
        <p14:creationId xmlns:p14="http://schemas.microsoft.com/office/powerpoint/2010/main" val="908358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Interview is a research method</a:t>
            </a:r>
            <a:r>
              <a:rPr lang="en-US" baseline="0" dirty="0" smtClean="0"/>
              <a:t> can be used to obtain information about the problem facing the company</a:t>
            </a:r>
          </a:p>
          <a:p>
            <a:r>
              <a:rPr lang="en-US" baseline="0" dirty="0" smtClean="0"/>
              <a:t>The method is effective because the people involved are basically those who have direct link with the problem</a:t>
            </a:r>
          </a:p>
          <a:p>
            <a:r>
              <a:rPr lang="en-US" baseline="0" dirty="0" smtClean="0"/>
              <a:t>Data is obtained and analyzed to come up with information and recommendations concerning the problem the company may be facing. </a:t>
            </a:r>
          </a:p>
          <a:p>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11</a:t>
            </a:fld>
            <a:endParaRPr lang="en-US"/>
          </a:p>
        </p:txBody>
      </p:sp>
    </p:spTree>
    <p:extLst>
      <p:ext uri="{BB962C8B-B14F-4D97-AF65-F5344CB8AC3E}">
        <p14:creationId xmlns:p14="http://schemas.microsoft.com/office/powerpoint/2010/main" val="2718670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Respondents</a:t>
            </a:r>
            <a:r>
              <a:rPr lang="en-US" baseline="0" dirty="0" smtClean="0"/>
              <a:t> are not always honest while responding to the questions they are responding to at any given time.</a:t>
            </a:r>
          </a:p>
          <a:p>
            <a:r>
              <a:rPr lang="en-US" baseline="0" dirty="0" smtClean="0"/>
              <a:t>This actually leads to a discrepancy of the data obtained hence can lead to biasness in the provision of the data </a:t>
            </a:r>
            <a:r>
              <a:rPr lang="en-US" baseline="0" dirty="0" smtClean="0"/>
              <a:t>(</a:t>
            </a:r>
            <a:r>
              <a:rPr lang="en-US" dirty="0" smtClean="0"/>
              <a:t>Bryman</a:t>
            </a:r>
            <a:r>
              <a:rPr lang="en-US" baseline="0" dirty="0" smtClean="0"/>
              <a:t> </a:t>
            </a:r>
            <a:r>
              <a:rPr lang="en-US" dirty="0" smtClean="0"/>
              <a:t>&amp; Bell, 2016)</a:t>
            </a:r>
            <a:r>
              <a:rPr lang="en-US" baseline="0" dirty="0" smtClean="0"/>
              <a:t>. </a:t>
            </a:r>
          </a:p>
          <a:p>
            <a:r>
              <a:rPr lang="en-US" dirty="0" smtClean="0"/>
              <a:t>It is expected that the respondent actually</a:t>
            </a:r>
            <a:r>
              <a:rPr lang="en-US" baseline="0" dirty="0" smtClean="0"/>
              <a:t> took much interest and took a thorough research on each and every question before responding to it and this may not be the case in most respondents.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12</a:t>
            </a:fld>
            <a:endParaRPr lang="en-US"/>
          </a:p>
        </p:txBody>
      </p:sp>
    </p:spTree>
    <p:extLst>
      <p:ext uri="{BB962C8B-B14F-4D97-AF65-F5344CB8AC3E}">
        <p14:creationId xmlns:p14="http://schemas.microsoft.com/office/powerpoint/2010/main" val="2977441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should involve emotional</a:t>
            </a:r>
            <a:r>
              <a:rPr lang="en-US" baseline="0" dirty="0" smtClean="0"/>
              <a:t> aspects of the respondents which is not possible while using the questionnaire research method.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therefore a setback in the research </a:t>
            </a:r>
            <a:r>
              <a:rPr lang="en-US" baseline="0" dirty="0" smtClean="0"/>
              <a:t>(</a:t>
            </a:r>
            <a:r>
              <a:rPr lang="en-US" dirty="0" smtClean="0"/>
              <a:t>Coldwell</a:t>
            </a:r>
            <a:r>
              <a:rPr lang="en-US" baseline="0" dirty="0" smtClean="0"/>
              <a:t> </a:t>
            </a:r>
            <a:r>
              <a:rPr lang="en-US" dirty="0" smtClean="0"/>
              <a:t>&amp; </a:t>
            </a:r>
            <a:r>
              <a:rPr lang="en-US" dirty="0" err="1" smtClean="0"/>
              <a:t>Herbst</a:t>
            </a:r>
            <a:r>
              <a:rPr lang="en-US" dirty="0" smtClean="0"/>
              <a:t>,</a:t>
            </a:r>
            <a:r>
              <a:rPr lang="en-US" baseline="0" dirty="0" smtClean="0"/>
              <a:t> </a:t>
            </a:r>
            <a:r>
              <a:rPr lang="en-US" dirty="0" smtClean="0"/>
              <a:t>2004)</a:t>
            </a:r>
            <a:r>
              <a:rPr lang="en-US" baseline="0" dirty="0" smtClean="0"/>
              <a:t> </a:t>
            </a:r>
          </a:p>
          <a:p>
            <a:r>
              <a:rPr lang="en-US" baseline="0" dirty="0" smtClean="0"/>
              <a:t>Customization is an important modern aspect even in research so that specific information is obtained but this is not possible in the questionnaire research method.</a:t>
            </a:r>
          </a:p>
          <a:p>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13</a:t>
            </a:fld>
            <a:endParaRPr lang="en-US"/>
          </a:p>
        </p:txBody>
      </p:sp>
    </p:spTree>
    <p:extLst>
      <p:ext uri="{BB962C8B-B14F-4D97-AF65-F5344CB8AC3E}">
        <p14:creationId xmlns:p14="http://schemas.microsoft.com/office/powerpoint/2010/main" val="3514158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Interviews are time consuming</a:t>
            </a:r>
            <a:r>
              <a:rPr lang="en-US" baseline="0" dirty="0" smtClean="0"/>
              <a:t> right from setting up the interview, interviewing, transcribing and even carrying out the analysis of the data obtained.</a:t>
            </a:r>
          </a:p>
          <a:p>
            <a:r>
              <a:rPr lang="en-US" baseline="0" dirty="0" smtClean="0"/>
              <a:t>Providing feedback and reporting also consumes a lot of time.</a:t>
            </a:r>
          </a:p>
          <a:p>
            <a:r>
              <a:rPr lang="en-US" baseline="0" dirty="0" smtClean="0"/>
              <a:t>Interview are expensive and costly in that the research has to take care of all the bills right from getting the appointments to carry out the interview to catering for transport in case the interviewee or the interviewer has to travel (</a:t>
            </a:r>
            <a:r>
              <a:rPr lang="en-US" dirty="0" smtClean="0"/>
              <a:t>Bryman</a:t>
            </a:r>
            <a:r>
              <a:rPr lang="en-US" baseline="0" dirty="0" smtClean="0"/>
              <a:t> </a:t>
            </a:r>
            <a:r>
              <a:rPr lang="en-US" dirty="0" smtClean="0"/>
              <a:t>&amp; Bell, 2016)</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14</a:t>
            </a:fld>
            <a:endParaRPr lang="en-US"/>
          </a:p>
        </p:txBody>
      </p:sp>
    </p:spTree>
    <p:extLst>
      <p:ext uri="{BB962C8B-B14F-4D97-AF65-F5344CB8AC3E}">
        <p14:creationId xmlns:p14="http://schemas.microsoft.com/office/powerpoint/2010/main" val="1635113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Biasness</a:t>
            </a:r>
            <a:r>
              <a:rPr lang="en-US" baseline="0" dirty="0" smtClean="0"/>
              <a:t> is a major setback in the interviews in research due to the interviewer presence</a:t>
            </a:r>
          </a:p>
          <a:p>
            <a:r>
              <a:rPr lang="en-US" baseline="0" dirty="0" smtClean="0"/>
              <a:t>It is the interviewer who actually determines which questions will be explored more than others and the data that will actually be considered for analysis. </a:t>
            </a:r>
          </a:p>
          <a:p>
            <a:r>
              <a:rPr lang="en-US" baseline="0" dirty="0" smtClean="0"/>
              <a:t>In addition, the sample size is limited to the number of researchers that have been given the opportunity by the business company, the space available to conduct the interview </a:t>
            </a:r>
            <a:r>
              <a:rPr lang="en-US" baseline="0" dirty="0" smtClean="0"/>
              <a:t>(</a:t>
            </a:r>
            <a:r>
              <a:rPr lang="en-US" dirty="0" smtClean="0"/>
              <a:t>Bryman</a:t>
            </a:r>
            <a:r>
              <a:rPr lang="en-US" baseline="0" dirty="0" smtClean="0"/>
              <a:t> </a:t>
            </a:r>
            <a:r>
              <a:rPr lang="en-US" dirty="0" smtClean="0"/>
              <a:t>&amp; Bell, 2016)</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15</a:t>
            </a:fld>
            <a:endParaRPr lang="en-US"/>
          </a:p>
        </p:txBody>
      </p:sp>
    </p:spTree>
    <p:extLst>
      <p:ext uri="{BB962C8B-B14F-4D97-AF65-F5344CB8AC3E}">
        <p14:creationId xmlns:p14="http://schemas.microsoft.com/office/powerpoint/2010/main" val="3963354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the audience</a:t>
            </a:r>
            <a:r>
              <a:rPr lang="en-US" baseline="0" dirty="0" smtClean="0"/>
              <a:t> for being attentive </a:t>
            </a:r>
          </a:p>
          <a:p>
            <a:r>
              <a:rPr lang="en-US" baseline="0" dirty="0" smtClean="0"/>
              <a:t>Be ready to answer any questions. </a:t>
            </a:r>
            <a:endParaRPr lang="en-US" dirty="0"/>
          </a:p>
        </p:txBody>
      </p:sp>
      <p:sp>
        <p:nvSpPr>
          <p:cNvPr id="4" name="Slide Number Placeholder 3"/>
          <p:cNvSpPr>
            <a:spLocks noGrp="1"/>
          </p:cNvSpPr>
          <p:nvPr>
            <p:ph type="sldNum" sz="quarter" idx="10"/>
          </p:nvPr>
        </p:nvSpPr>
        <p:spPr/>
        <p:txBody>
          <a:bodyPr/>
          <a:lstStyle/>
          <a:p>
            <a:fld id="{171B7FF3-B8C3-4B84-9BD0-B6764F207EDE}" type="slidenum">
              <a:rPr lang="en-US" smtClean="0"/>
              <a:t>16</a:t>
            </a:fld>
            <a:endParaRPr lang="en-US"/>
          </a:p>
        </p:txBody>
      </p:sp>
    </p:spTree>
    <p:extLst>
      <p:ext uri="{BB962C8B-B14F-4D97-AF65-F5344CB8AC3E}">
        <p14:creationId xmlns:p14="http://schemas.microsoft.com/office/powerpoint/2010/main" val="3404352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76A4992-F6FD-492E-B6DD-3A246971F698}" type="datetimeFigureOut">
              <a:rPr lang="en-US" smtClean="0"/>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167171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6A4992-F6FD-492E-B6DD-3A246971F698}" type="datetimeFigureOut">
              <a:rPr lang="en-US" smtClean="0"/>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2701313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6A4992-F6FD-492E-B6DD-3A246971F698}" type="datetimeFigureOut">
              <a:rPr lang="en-US" smtClean="0"/>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2792498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6A4992-F6FD-492E-B6DD-3A246971F698}" type="datetimeFigureOut">
              <a:rPr lang="en-US" smtClean="0"/>
              <a:t>5/10/2018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468284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76A4992-F6FD-492E-B6DD-3A246971F698}" type="datetimeFigureOut">
              <a:rPr lang="en-US" smtClean="0"/>
              <a:t>5/10/2018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2333512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76A4992-F6FD-492E-B6DD-3A246971F698}" type="datetimeFigureOut">
              <a:rPr lang="en-US" smtClean="0"/>
              <a:t>5/10/2018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449408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6A4992-F6FD-492E-B6DD-3A246971F698}" type="datetimeFigureOut">
              <a:rPr lang="en-US" smtClean="0"/>
              <a:t>5/10/2018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3937018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6A4992-F6FD-492E-B6DD-3A246971F698}" type="datetimeFigureOut">
              <a:rPr lang="en-US" smtClean="0"/>
              <a:t>5/10/2018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380748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6A4992-F6FD-492E-B6DD-3A246971F698}" type="datetimeFigureOut">
              <a:rPr lang="en-US" smtClean="0"/>
              <a:t>5/10/2018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2860748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6A4992-F6FD-492E-B6DD-3A246971F698}" type="datetimeFigureOut">
              <a:rPr lang="en-US" smtClean="0"/>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2301755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6A4992-F6FD-492E-B6DD-3A246971F698}" type="datetimeFigureOut">
              <a:rPr lang="en-US" smtClean="0"/>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E9B80-8255-45DB-B067-E43C076DB909}" type="slidenum">
              <a:rPr lang="en-US" smtClean="0"/>
              <a:t>‹#›</a:t>
            </a:fld>
            <a:endParaRPr lang="en-US"/>
          </a:p>
        </p:txBody>
      </p:sp>
    </p:spTree>
    <p:extLst>
      <p:ext uri="{BB962C8B-B14F-4D97-AF65-F5344CB8AC3E}">
        <p14:creationId xmlns:p14="http://schemas.microsoft.com/office/powerpoint/2010/main" val="2331800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0">
              <a:schemeClr val="accent4"/>
            </a:gs>
            <a:gs pos="100000">
              <a:schemeClr val="accent4">
                <a:lumMod val="75000"/>
              </a:schemeClr>
            </a:gs>
            <a:gs pos="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6A4992-F6FD-492E-B6DD-3A246971F698}" type="datetimeFigureOut">
              <a:rPr lang="en-US" smtClean="0"/>
              <a:t>5/10/2018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E9B80-8255-45DB-B067-E43C076DB909}" type="slidenum">
              <a:rPr lang="en-US" smtClean="0"/>
              <a:t>‹#›</a:t>
            </a:fld>
            <a:endParaRPr lang="en-US"/>
          </a:p>
        </p:txBody>
      </p:sp>
    </p:spTree>
    <p:extLst>
      <p:ext uri="{BB962C8B-B14F-4D97-AF65-F5344CB8AC3E}">
        <p14:creationId xmlns:p14="http://schemas.microsoft.com/office/powerpoint/2010/main" val="833270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Business Research </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Institution of Affiliation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9039" y="0"/>
            <a:ext cx="2674961" cy="2581275"/>
          </a:xfrm>
          <a:prstGeom prst="rect">
            <a:avLst/>
          </a:prstGeom>
        </p:spPr>
      </p:pic>
    </p:spTree>
    <p:extLst>
      <p:ext uri="{BB962C8B-B14F-4D97-AF65-F5344CB8AC3E}">
        <p14:creationId xmlns:p14="http://schemas.microsoft.com/office/powerpoint/2010/main" val="2661980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Research refers to the systemic collection of data with an aim of getting useful information.</a:t>
            </a:r>
          </a:p>
          <a:p>
            <a:r>
              <a:rPr lang="en-US" dirty="0" smtClean="0"/>
              <a:t>The data is processed to come up with meaningful information. </a:t>
            </a:r>
          </a:p>
          <a:p>
            <a:r>
              <a:rPr lang="en-US" dirty="0" smtClean="0"/>
              <a:t>The information is used to make any changes in the business depending on the recommendations.</a:t>
            </a:r>
          </a:p>
          <a:p>
            <a:r>
              <a:rPr lang="en-US" dirty="0"/>
              <a:t>T</a:t>
            </a:r>
            <a:r>
              <a:rPr lang="en-US" dirty="0" smtClean="0"/>
              <a:t>he research is meant to ensure that the business is able to improve its efficiency and effectiveness in service or product provision. </a:t>
            </a:r>
          </a:p>
          <a:p>
            <a:endParaRPr lang="en-US" dirty="0"/>
          </a:p>
        </p:txBody>
      </p:sp>
    </p:spTree>
    <p:extLst>
      <p:ext uri="{BB962C8B-B14F-4D97-AF65-F5344CB8AC3E}">
        <p14:creationId xmlns:p14="http://schemas.microsoft.com/office/powerpoint/2010/main" val="6074474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8087647" cy="1325563"/>
          </a:xfrm>
        </p:spPr>
        <p:txBody>
          <a:bodyPr/>
          <a:lstStyle/>
          <a:p>
            <a:pPr algn="ctr"/>
            <a:r>
              <a:rPr lang="en-US" dirty="0" smtClean="0"/>
              <a:t>Importance Of Good Research Conduction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Accurate data is obtained about a particular problem</a:t>
            </a:r>
          </a:p>
          <a:p>
            <a:r>
              <a:rPr lang="en-US" dirty="0" smtClean="0"/>
              <a:t>Accurate information is drawn from the data processing in order to solve the problem identified.</a:t>
            </a:r>
          </a:p>
          <a:p>
            <a:r>
              <a:rPr lang="en-US" dirty="0" smtClean="0"/>
              <a:t>A good research is specific and therefore a specific and effective solution is obtained</a:t>
            </a:r>
          </a:p>
          <a:p>
            <a:r>
              <a:rPr lang="en-US" dirty="0" smtClean="0"/>
              <a:t>The recommendations of the report obtained from a good research will be very much applicable to solving the problem in the company.</a:t>
            </a:r>
          </a:p>
          <a:p>
            <a:r>
              <a:rPr lang="en-US" dirty="0" smtClean="0"/>
              <a:t>Future changes can be predicted from a good research conduction. </a:t>
            </a:r>
            <a:endParaRPr lang="en-US" dirty="0"/>
          </a:p>
        </p:txBody>
      </p:sp>
    </p:spTree>
    <p:extLst>
      <p:ext uri="{BB962C8B-B14F-4D97-AF65-F5344CB8AC3E}">
        <p14:creationId xmlns:p14="http://schemas.microsoft.com/office/powerpoint/2010/main" val="24777549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973" y="365126"/>
            <a:ext cx="8731045" cy="1325563"/>
          </a:xfrm>
        </p:spPr>
        <p:txBody>
          <a:bodyPr/>
          <a:lstStyle/>
          <a:p>
            <a:pPr algn="ctr"/>
            <a:r>
              <a:rPr lang="en-US" dirty="0" smtClean="0"/>
              <a:t>Process Of Conducting A Research Study</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Identify the problem</a:t>
            </a:r>
          </a:p>
          <a:p>
            <a:pPr marL="514350" indent="-514350">
              <a:buFont typeface="+mj-lt"/>
              <a:buAutoNum type="arabicPeriod"/>
            </a:pPr>
            <a:r>
              <a:rPr lang="en-US" dirty="0" smtClean="0"/>
              <a:t>Review the literature </a:t>
            </a:r>
          </a:p>
          <a:p>
            <a:pPr marL="514350" indent="-514350">
              <a:buFont typeface="+mj-lt"/>
              <a:buAutoNum type="arabicPeriod"/>
            </a:pPr>
            <a:r>
              <a:rPr lang="en-US" dirty="0" smtClean="0"/>
              <a:t>Clarify the problem</a:t>
            </a:r>
          </a:p>
          <a:p>
            <a:pPr marL="514350" indent="-514350">
              <a:buFont typeface="+mj-lt"/>
              <a:buAutoNum type="arabicPeriod"/>
            </a:pPr>
            <a:r>
              <a:rPr lang="en-US" dirty="0"/>
              <a:t>Clearly Define Terms and </a:t>
            </a:r>
            <a:r>
              <a:rPr lang="en-US" dirty="0" smtClean="0"/>
              <a:t>Concepts</a:t>
            </a:r>
          </a:p>
          <a:p>
            <a:pPr marL="514350" indent="-514350">
              <a:buFont typeface="+mj-lt"/>
              <a:buAutoNum type="arabicPeriod"/>
            </a:pPr>
            <a:r>
              <a:rPr lang="en-US" dirty="0"/>
              <a:t>Define the </a:t>
            </a:r>
            <a:r>
              <a:rPr lang="en-US" dirty="0" smtClean="0"/>
              <a:t>Population</a:t>
            </a:r>
          </a:p>
          <a:p>
            <a:pPr marL="514350" indent="-514350">
              <a:buFont typeface="+mj-lt"/>
              <a:buAutoNum type="arabicPeriod"/>
            </a:pPr>
            <a:r>
              <a:rPr lang="en-US" dirty="0"/>
              <a:t>Develop the Instrumentation </a:t>
            </a:r>
            <a:r>
              <a:rPr lang="en-US" dirty="0" smtClean="0"/>
              <a:t>Plan</a:t>
            </a:r>
          </a:p>
          <a:p>
            <a:pPr marL="514350" indent="-514350">
              <a:buFont typeface="+mj-lt"/>
              <a:buAutoNum type="arabicPeriod"/>
            </a:pPr>
            <a:r>
              <a:rPr lang="en-US" dirty="0"/>
              <a:t>Collect </a:t>
            </a:r>
            <a:r>
              <a:rPr lang="en-US" dirty="0" smtClean="0"/>
              <a:t>Data</a:t>
            </a:r>
          </a:p>
          <a:p>
            <a:pPr marL="514350" indent="-514350">
              <a:buFont typeface="+mj-lt"/>
              <a:buAutoNum type="arabicPeriod"/>
            </a:pPr>
            <a:r>
              <a:rPr lang="en-US" dirty="0"/>
              <a:t>Analyze the </a:t>
            </a:r>
            <a:r>
              <a:rPr lang="en-US" dirty="0" smtClean="0"/>
              <a:t>Data</a:t>
            </a:r>
          </a:p>
          <a:p>
            <a:pPr marL="514350" indent="-514350">
              <a:buFont typeface="+mj-lt"/>
              <a:buAutoNum type="arabicPeriod"/>
            </a:pPr>
            <a:r>
              <a:rPr lang="en-US" dirty="0" smtClean="0"/>
              <a:t>Give the recommendations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7749" y="4271749"/>
            <a:ext cx="2586251" cy="2586251"/>
          </a:xfrm>
          <a:prstGeom prst="rect">
            <a:avLst/>
          </a:prstGeom>
        </p:spPr>
      </p:pic>
    </p:spTree>
    <p:extLst>
      <p:ext uri="{BB962C8B-B14F-4D97-AF65-F5344CB8AC3E}">
        <p14:creationId xmlns:p14="http://schemas.microsoft.com/office/powerpoint/2010/main" val="4035146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methods </a:t>
            </a:r>
            <a:endParaRPr lang="en-US" dirty="0"/>
          </a:p>
        </p:txBody>
      </p:sp>
      <p:sp>
        <p:nvSpPr>
          <p:cNvPr id="3" name="Content Placeholder 2"/>
          <p:cNvSpPr>
            <a:spLocks noGrp="1"/>
          </p:cNvSpPr>
          <p:nvPr>
            <p:ph idx="1"/>
          </p:nvPr>
        </p:nvSpPr>
        <p:spPr>
          <a:xfrm>
            <a:off x="628650" y="1386348"/>
            <a:ext cx="7886700" cy="4790615"/>
          </a:xfrm>
        </p:spPr>
        <p:txBody>
          <a:bodyPr/>
          <a:lstStyle/>
          <a:p>
            <a:pPr>
              <a:buFont typeface="Wingdings" panose="05000000000000000000" pitchFamily="2" charset="2"/>
              <a:buChar char="v"/>
            </a:pPr>
            <a:r>
              <a:rPr lang="en-US" dirty="0" smtClean="0"/>
              <a:t>Experiments </a:t>
            </a:r>
            <a:endParaRPr lang="en-US" dirty="0"/>
          </a:p>
          <a:p>
            <a:pPr>
              <a:buFont typeface="Wingdings" panose="05000000000000000000" pitchFamily="2" charset="2"/>
              <a:buChar char="v"/>
            </a:pPr>
            <a:r>
              <a:rPr lang="en-US" dirty="0" smtClean="0"/>
              <a:t>Surveys</a:t>
            </a:r>
            <a:endParaRPr lang="en-US" dirty="0"/>
          </a:p>
          <a:p>
            <a:pPr>
              <a:buFont typeface="Wingdings" panose="05000000000000000000" pitchFamily="2" charset="2"/>
              <a:buChar char="v"/>
            </a:pPr>
            <a:r>
              <a:rPr lang="en-US" dirty="0" smtClean="0"/>
              <a:t>Questionnaires</a:t>
            </a:r>
            <a:endParaRPr lang="en-US" dirty="0"/>
          </a:p>
          <a:p>
            <a:pPr>
              <a:buFont typeface="Wingdings" panose="05000000000000000000" pitchFamily="2" charset="2"/>
              <a:buChar char="v"/>
            </a:pPr>
            <a:r>
              <a:rPr lang="en-US" dirty="0" smtClean="0"/>
              <a:t>Interviews</a:t>
            </a:r>
          </a:p>
          <a:p>
            <a:pPr>
              <a:buFont typeface="Wingdings" panose="05000000000000000000" pitchFamily="2" charset="2"/>
              <a:buChar char="v"/>
            </a:pPr>
            <a:r>
              <a:rPr lang="en-US" dirty="0" smtClean="0"/>
              <a:t>Case studies</a:t>
            </a:r>
            <a:endParaRPr lang="en-US" dirty="0"/>
          </a:p>
          <a:p>
            <a:pPr>
              <a:buFont typeface="Wingdings" panose="05000000000000000000" pitchFamily="2" charset="2"/>
              <a:buChar char="v"/>
            </a:pPr>
            <a:r>
              <a:rPr lang="en-US" dirty="0"/>
              <a:t>Participant and non-participant </a:t>
            </a:r>
            <a:r>
              <a:rPr lang="en-US" dirty="0" smtClean="0"/>
              <a:t>observation</a:t>
            </a:r>
            <a:endParaRPr lang="en-US" dirty="0"/>
          </a:p>
          <a:p>
            <a:pPr>
              <a:buFont typeface="Wingdings" panose="05000000000000000000" pitchFamily="2" charset="2"/>
              <a:buChar char="v"/>
            </a:pPr>
            <a:r>
              <a:rPr lang="en-US" dirty="0"/>
              <a:t>Observational </a:t>
            </a:r>
            <a:r>
              <a:rPr lang="en-US" dirty="0" smtClean="0"/>
              <a:t>trials </a:t>
            </a:r>
            <a:endParaRPr lang="en-US" dirty="0"/>
          </a:p>
          <a:p>
            <a:pPr>
              <a:buFont typeface="Wingdings" panose="05000000000000000000" pitchFamily="2" charset="2"/>
              <a:buChar char="v"/>
            </a:pPr>
            <a:r>
              <a:rPr lang="en-US" dirty="0"/>
              <a:t>Studies using the Delphi </a:t>
            </a:r>
            <a:r>
              <a:rPr lang="en-US" dirty="0" smtClean="0"/>
              <a:t>method</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4074" y="1286643"/>
            <a:ext cx="4279925" cy="2712151"/>
          </a:xfrm>
          <a:prstGeom prst="rect">
            <a:avLst/>
          </a:prstGeom>
        </p:spPr>
      </p:pic>
    </p:spTree>
    <p:extLst>
      <p:ext uri="{BB962C8B-B14F-4D97-AF65-F5344CB8AC3E}">
        <p14:creationId xmlns:p14="http://schemas.microsoft.com/office/powerpoint/2010/main" val="41902923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Surveys</a:t>
            </a:r>
            <a:endParaRPr lang="en-US" dirty="0"/>
          </a:p>
        </p:txBody>
      </p:sp>
      <p:sp>
        <p:nvSpPr>
          <p:cNvPr id="3" name="Content Placeholder 2"/>
          <p:cNvSpPr>
            <a:spLocks noGrp="1"/>
          </p:cNvSpPr>
          <p:nvPr>
            <p:ph idx="1"/>
          </p:nvPr>
        </p:nvSpPr>
        <p:spPr/>
        <p:txBody>
          <a:bodyPr>
            <a:normAutofit lnSpcReduction="10000"/>
          </a:bodyPr>
          <a:lstStyle/>
          <a:p>
            <a:r>
              <a:rPr lang="en-US" dirty="0" smtClean="0"/>
              <a:t>Is a research resign that involves asking questions to respondents in order to get information in certain area.</a:t>
            </a:r>
          </a:p>
          <a:p>
            <a:r>
              <a:rPr lang="en-US" dirty="0" smtClean="0"/>
              <a:t>Advantages of the surveys include easy to administer, cost effective, saves time in its development, can collected data from a large population.</a:t>
            </a:r>
          </a:p>
          <a:p>
            <a:r>
              <a:rPr lang="en-US" dirty="0" smtClean="0"/>
              <a:t>Disadvantages include dishonest respondents when answering questions, data errors as respondents may not give all the information needed, validity rate </a:t>
            </a:r>
            <a:r>
              <a:rPr lang="en-US" dirty="0" err="1" smtClean="0"/>
              <a:t>mybe</a:t>
            </a:r>
            <a:r>
              <a:rPr lang="en-US" dirty="0" smtClean="0"/>
              <a:t> a challenge.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750" y="0"/>
            <a:ext cx="2381250" cy="1825625"/>
          </a:xfrm>
          <a:prstGeom prst="rect">
            <a:avLst/>
          </a:prstGeom>
        </p:spPr>
      </p:pic>
    </p:spTree>
    <p:extLst>
      <p:ext uri="{BB962C8B-B14F-4D97-AF65-F5344CB8AC3E}">
        <p14:creationId xmlns:p14="http://schemas.microsoft.com/office/powerpoint/2010/main" val="644042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a:t>
            </a:r>
            <a:r>
              <a:rPr lang="en-US" dirty="0" smtClean="0"/>
              <a:t>nterviews </a:t>
            </a:r>
            <a:endParaRPr lang="en-US" dirty="0"/>
          </a:p>
        </p:txBody>
      </p:sp>
      <p:sp>
        <p:nvSpPr>
          <p:cNvPr id="3" name="Content Placeholder 2"/>
          <p:cNvSpPr>
            <a:spLocks noGrp="1"/>
          </p:cNvSpPr>
          <p:nvPr>
            <p:ph idx="1"/>
          </p:nvPr>
        </p:nvSpPr>
        <p:spPr/>
        <p:txBody>
          <a:bodyPr>
            <a:normAutofit lnSpcReduction="10000"/>
          </a:bodyPr>
          <a:lstStyle/>
          <a:p>
            <a:r>
              <a:rPr lang="en-US" dirty="0" smtClean="0"/>
              <a:t>A qualitative research design that involves holding a meeting between the interviewee and interviewer with an aim of data and information collection.</a:t>
            </a:r>
          </a:p>
          <a:p>
            <a:r>
              <a:rPr lang="en-US" dirty="0" smtClean="0"/>
              <a:t>Advantages of interviews include one is able to seek clarification immediately, primary information is obtained, time saving, less costly and very flexible.</a:t>
            </a:r>
          </a:p>
          <a:p>
            <a:r>
              <a:rPr lang="en-US" dirty="0" smtClean="0"/>
              <a:t>Disadvantages include may not keep record if notes are not taken, prone to biasness, interviewer dependency.  </a:t>
            </a:r>
            <a:endParaRPr lang="en-US" dirty="0"/>
          </a:p>
        </p:txBody>
      </p:sp>
    </p:spTree>
    <p:extLst>
      <p:ext uri="{BB962C8B-B14F-4D97-AF65-F5344CB8AC3E}">
        <p14:creationId xmlns:p14="http://schemas.microsoft.com/office/powerpoint/2010/main" val="2114876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Presentation Strategies</a:t>
            </a:r>
            <a:endParaRPr lang="en-US" dirty="0"/>
          </a:p>
        </p:txBody>
      </p:sp>
      <p:sp>
        <p:nvSpPr>
          <p:cNvPr id="3" name="Content Placeholder 2"/>
          <p:cNvSpPr>
            <a:spLocks noGrp="1"/>
          </p:cNvSpPr>
          <p:nvPr>
            <p:ph idx="1"/>
          </p:nvPr>
        </p:nvSpPr>
        <p:spPr/>
        <p:txBody>
          <a:bodyPr>
            <a:normAutofit lnSpcReduction="10000"/>
          </a:bodyPr>
          <a:lstStyle/>
          <a:p>
            <a:r>
              <a:rPr lang="en-US" dirty="0" smtClean="0"/>
              <a:t>Identify the various stakeholders and what they expect in the report presentation</a:t>
            </a:r>
          </a:p>
          <a:p>
            <a:r>
              <a:rPr lang="en-US" dirty="0" smtClean="0"/>
              <a:t>Keep the presentation as simple as possible </a:t>
            </a:r>
          </a:p>
          <a:p>
            <a:r>
              <a:rPr lang="en-US" dirty="0" smtClean="0"/>
              <a:t>Use both text and visual in the presentation</a:t>
            </a:r>
          </a:p>
          <a:p>
            <a:r>
              <a:rPr lang="en-US" dirty="0" smtClean="0"/>
              <a:t>The recommendations of the report should be applicable </a:t>
            </a:r>
          </a:p>
          <a:p>
            <a:r>
              <a:rPr lang="en-US" dirty="0" smtClean="0"/>
              <a:t>Keep the presentation as short and precise as possible</a:t>
            </a:r>
          </a:p>
          <a:p>
            <a:r>
              <a:rPr lang="en-US" dirty="0" smtClean="0"/>
              <a:t>Ensure there is time for questions and answer sessions from the audience.</a:t>
            </a:r>
            <a:endParaRPr lang="en-US" dirty="0"/>
          </a:p>
        </p:txBody>
      </p:sp>
    </p:spTree>
    <p:extLst>
      <p:ext uri="{BB962C8B-B14F-4D97-AF65-F5344CB8AC3E}">
        <p14:creationId xmlns:p14="http://schemas.microsoft.com/office/powerpoint/2010/main" val="2224925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Reduction In Sales</a:t>
            </a:r>
            <a:endParaRPr lang="en-US" dirty="0"/>
          </a:p>
        </p:txBody>
      </p:sp>
      <p:sp>
        <p:nvSpPr>
          <p:cNvPr id="3" name="Content Placeholder 2"/>
          <p:cNvSpPr>
            <a:spLocks noGrp="1"/>
          </p:cNvSpPr>
          <p:nvPr>
            <p:ph idx="1"/>
          </p:nvPr>
        </p:nvSpPr>
        <p:spPr/>
        <p:txBody>
          <a:bodyPr/>
          <a:lstStyle/>
          <a:p>
            <a:r>
              <a:rPr lang="en-US" dirty="0" smtClean="0"/>
              <a:t>A company has been undergoing a drastic reduction in sales</a:t>
            </a:r>
          </a:p>
          <a:p>
            <a:r>
              <a:rPr lang="en-US" dirty="0" smtClean="0"/>
              <a:t>The record has been observed by sales department and has notified the management</a:t>
            </a:r>
          </a:p>
          <a:p>
            <a:r>
              <a:rPr lang="en-US" dirty="0" smtClean="0"/>
              <a:t>The management has also noted the problem in the past three months of doing business</a:t>
            </a:r>
          </a:p>
          <a:p>
            <a:r>
              <a:rPr lang="en-US" dirty="0" smtClean="0"/>
              <a:t>The reduction has been observed through the reduction in the profit margin in the half year financial statement.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3775" y="0"/>
            <a:ext cx="1800225" cy="1825625"/>
          </a:xfrm>
          <a:prstGeom prst="rect">
            <a:avLst/>
          </a:prstGeom>
        </p:spPr>
      </p:pic>
    </p:spTree>
    <p:extLst>
      <p:ext uri="{BB962C8B-B14F-4D97-AF65-F5344CB8AC3E}">
        <p14:creationId xmlns:p14="http://schemas.microsoft.com/office/powerpoint/2010/main" val="987411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Research Methods In Addressing The Problem </a:t>
            </a:r>
            <a:endParaRPr lang="en-US" dirty="0"/>
          </a:p>
        </p:txBody>
      </p:sp>
      <p:sp>
        <p:nvSpPr>
          <p:cNvPr id="3" name="Content Placeholder 2"/>
          <p:cNvSpPr>
            <a:spLocks noGrp="1"/>
          </p:cNvSpPr>
          <p:nvPr>
            <p:ph idx="1"/>
          </p:nvPr>
        </p:nvSpPr>
        <p:spPr/>
        <p:txBody>
          <a:bodyPr/>
          <a:lstStyle/>
          <a:p>
            <a:pPr marL="0" indent="0">
              <a:buNone/>
            </a:pPr>
            <a:r>
              <a:rPr lang="en-US" dirty="0" smtClean="0"/>
              <a:t>1. Questionnaires</a:t>
            </a:r>
          </a:p>
          <a:p>
            <a:r>
              <a:rPr lang="en-US" dirty="0" smtClean="0"/>
              <a:t>The research method will ensure that all important information is captured.</a:t>
            </a:r>
          </a:p>
          <a:p>
            <a:r>
              <a:rPr lang="en-US" dirty="0" smtClean="0"/>
              <a:t>The people involved will provide the information needed in order to come up with definitive solution for the problem.</a:t>
            </a:r>
          </a:p>
          <a:p>
            <a:r>
              <a:rPr lang="en-US" dirty="0" smtClean="0"/>
              <a:t>The questionnaires should involve both closed and open ended questions so that it become comprehensive.</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5308979"/>
            <a:ext cx="2438400" cy="1549021"/>
          </a:xfrm>
          <a:prstGeom prst="rect">
            <a:avLst/>
          </a:prstGeom>
        </p:spPr>
      </p:pic>
    </p:spTree>
    <p:extLst>
      <p:ext uri="{BB962C8B-B14F-4D97-AF65-F5344CB8AC3E}">
        <p14:creationId xmlns:p14="http://schemas.microsoft.com/office/powerpoint/2010/main" val="38005240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Research Methods In Addressing The Problem </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2. Interviews</a:t>
            </a:r>
          </a:p>
          <a:p>
            <a:r>
              <a:rPr lang="en-US" dirty="0" smtClean="0"/>
              <a:t>Refers to the data collection that involves interviewer and interviewee.</a:t>
            </a:r>
          </a:p>
          <a:p>
            <a:r>
              <a:rPr lang="en-US" dirty="0" smtClean="0"/>
              <a:t>Data collection is obtained during the interview sessions.</a:t>
            </a:r>
          </a:p>
          <a:p>
            <a:r>
              <a:rPr lang="en-US" dirty="0" smtClean="0"/>
              <a:t>The interviewee is provides information concerning the problem.</a:t>
            </a:r>
          </a:p>
          <a:p>
            <a:r>
              <a:rPr lang="en-US" dirty="0" smtClean="0"/>
              <a:t>A good example is the sales department being asked by the research department what could have led to the reduction in the sales and hence profits.    </a:t>
            </a:r>
          </a:p>
          <a:p>
            <a:pPr marL="0" indent="0">
              <a:buNone/>
            </a:pPr>
            <a:endParaRPr lang="en-US" dirty="0"/>
          </a:p>
          <a:p>
            <a:endParaRPr lang="en-US" dirty="0"/>
          </a:p>
        </p:txBody>
      </p:sp>
    </p:spTree>
    <p:extLst>
      <p:ext uri="{BB962C8B-B14F-4D97-AF65-F5344CB8AC3E}">
        <p14:creationId xmlns:p14="http://schemas.microsoft.com/office/powerpoint/2010/main" val="2930842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Limitations Of Questionnaires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Dishonesty among the respondent is a major set back.</a:t>
            </a:r>
          </a:p>
          <a:p>
            <a:r>
              <a:rPr lang="en-US" dirty="0" smtClean="0"/>
              <a:t>The respondents may not be willing to give 100% truth concerning the problem and the when answering the questions in the questionnaires.</a:t>
            </a:r>
          </a:p>
          <a:p>
            <a:pPr marL="0" indent="0">
              <a:buNone/>
            </a:pPr>
            <a:r>
              <a:rPr lang="en-US" dirty="0" smtClean="0"/>
              <a:t>2.  Lack </a:t>
            </a:r>
            <a:r>
              <a:rPr lang="en-US" dirty="0"/>
              <a:t>of conscientious responses</a:t>
            </a:r>
          </a:p>
          <a:p>
            <a:r>
              <a:rPr lang="en-US" dirty="0" smtClean="0"/>
              <a:t> This is due to the fact that the researcher have no way of knowing if the respondent took keen interest before responding. </a:t>
            </a:r>
            <a:endParaRPr lang="en-US" dirty="0"/>
          </a:p>
        </p:txBody>
      </p:sp>
    </p:spTree>
    <p:extLst>
      <p:ext uri="{BB962C8B-B14F-4D97-AF65-F5344CB8AC3E}">
        <p14:creationId xmlns:p14="http://schemas.microsoft.com/office/powerpoint/2010/main" val="2309536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Of Questionnaires </a:t>
            </a: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The method does not gauge the emotions and feelings of the respondents.</a:t>
            </a:r>
          </a:p>
          <a:p>
            <a:r>
              <a:rPr lang="en-US" dirty="0" smtClean="0"/>
              <a:t>It is impossible to know the emotional and feelings of the respondents when they hand in the filled questions.</a:t>
            </a:r>
          </a:p>
          <a:p>
            <a:pPr marL="0" indent="0">
              <a:buNone/>
            </a:pPr>
            <a:r>
              <a:rPr lang="en-US" dirty="0" smtClean="0"/>
              <a:t>2. There is lack of personalization </a:t>
            </a:r>
          </a:p>
          <a:p>
            <a:r>
              <a:rPr lang="en-US" dirty="0" smtClean="0"/>
              <a:t>It is difficult for a researcher to come up with a customized questionnaire especially in a company setting. </a:t>
            </a:r>
          </a:p>
          <a:p>
            <a:pPr marL="0" indent="0">
              <a:buNone/>
            </a:pPr>
            <a:endParaRPr lang="en-US" dirty="0" smtClean="0"/>
          </a:p>
          <a:p>
            <a:pPr marL="514350" indent="-514350">
              <a:buFont typeface="+mj-lt"/>
              <a:buAutoNum type="arabicPeriod"/>
            </a:pPr>
            <a:endParaRPr lang="en-US" dirty="0"/>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endParaRPr lang="en-US" dirty="0" smtClean="0"/>
          </a:p>
          <a:p>
            <a:endParaRPr lang="en-US" dirty="0"/>
          </a:p>
        </p:txBody>
      </p:sp>
    </p:spTree>
    <p:extLst>
      <p:ext uri="{BB962C8B-B14F-4D97-AF65-F5344CB8AC3E}">
        <p14:creationId xmlns:p14="http://schemas.microsoft.com/office/powerpoint/2010/main" val="3743714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Limitations Of </a:t>
            </a:r>
            <a:r>
              <a:rPr lang="en-US" dirty="0" smtClean="0"/>
              <a:t>Interviews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Time consuming</a:t>
            </a:r>
          </a:p>
          <a:p>
            <a:pPr>
              <a:buFont typeface="Wingdings" panose="05000000000000000000" pitchFamily="2" charset="2"/>
              <a:buChar char="v"/>
            </a:pPr>
            <a:r>
              <a:rPr lang="en-US" dirty="0" smtClean="0"/>
              <a:t>Setting up the interview sessions and carrying out the interview itself consumes a lot of time.</a:t>
            </a:r>
          </a:p>
          <a:p>
            <a:pPr marL="0" indent="0">
              <a:buNone/>
            </a:pPr>
            <a:r>
              <a:rPr lang="en-US" dirty="0" smtClean="0"/>
              <a:t>2. Costly and expensive</a:t>
            </a:r>
          </a:p>
          <a:p>
            <a:pPr>
              <a:buFont typeface="Wingdings" panose="05000000000000000000" pitchFamily="2" charset="2"/>
              <a:buChar char="v"/>
            </a:pPr>
            <a:r>
              <a:rPr lang="en-US" dirty="0" smtClean="0"/>
              <a:t>In case there is transport and movement involved it can be costly.</a:t>
            </a:r>
          </a:p>
          <a:p>
            <a:pPr>
              <a:buFont typeface="Wingdings" panose="05000000000000000000" pitchFamily="2" charset="2"/>
              <a:buChar char="v"/>
            </a:pPr>
            <a:r>
              <a:rPr lang="en-US" dirty="0" smtClean="0"/>
              <a:t>Also, meeting stakeholders like consumers may involve having compensate for their time hence spending by the company. </a:t>
            </a:r>
          </a:p>
          <a:p>
            <a:pPr marL="0" indent="0">
              <a:buNone/>
            </a:pPr>
            <a:endParaRPr lang="en-US" dirty="0"/>
          </a:p>
        </p:txBody>
      </p:sp>
    </p:spTree>
    <p:extLst>
      <p:ext uri="{BB962C8B-B14F-4D97-AF65-F5344CB8AC3E}">
        <p14:creationId xmlns:p14="http://schemas.microsoft.com/office/powerpoint/2010/main" val="2073712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Limitations Of Interviews </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3. Prone to biasness</a:t>
            </a:r>
          </a:p>
          <a:p>
            <a:pPr>
              <a:buFont typeface="Wingdings" panose="05000000000000000000" pitchFamily="2" charset="2"/>
              <a:buChar char="ü"/>
            </a:pPr>
            <a:r>
              <a:rPr lang="en-US" dirty="0" smtClean="0"/>
              <a:t>The interviewer is the one who determines the important information to be included in the report which is itself biased.</a:t>
            </a:r>
          </a:p>
          <a:p>
            <a:pPr>
              <a:buFont typeface="Wingdings" panose="05000000000000000000" pitchFamily="2" charset="2"/>
              <a:buChar char="ü"/>
            </a:pPr>
            <a:r>
              <a:rPr lang="en-US" dirty="0" smtClean="0"/>
              <a:t>Also, the interviewer can ask leading question which may limit the information that the interviewee may be willing to provide.</a:t>
            </a:r>
          </a:p>
          <a:p>
            <a:pPr marL="0" indent="0">
              <a:buNone/>
            </a:pPr>
            <a:r>
              <a:rPr lang="en-US" dirty="0" smtClean="0"/>
              <a:t>4. Limited sample size</a:t>
            </a:r>
          </a:p>
          <a:p>
            <a:pPr marL="0" indent="0">
              <a:buNone/>
            </a:pPr>
            <a:r>
              <a:rPr lang="en-US" dirty="0" smtClean="0"/>
              <a:t>The sample size is dependent on the staff conducting the research, the space available and the qualified respondents for the interview. </a:t>
            </a:r>
          </a:p>
          <a:p>
            <a:pPr>
              <a:buFont typeface="Wingdings" panose="05000000000000000000" pitchFamily="2" charset="2"/>
              <a:buChar char="ü"/>
            </a:pPr>
            <a:endParaRPr lang="en-US" dirty="0" smtClean="0"/>
          </a:p>
          <a:p>
            <a:endParaRPr lang="en-US" dirty="0"/>
          </a:p>
        </p:txBody>
      </p:sp>
    </p:spTree>
    <p:extLst>
      <p:ext uri="{BB962C8B-B14F-4D97-AF65-F5344CB8AC3E}">
        <p14:creationId xmlns:p14="http://schemas.microsoft.com/office/powerpoint/2010/main" val="3085777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dirty="0" smtClean="0"/>
              <a:t>Bajpai</a:t>
            </a:r>
            <a:r>
              <a:rPr lang="en-US" dirty="0"/>
              <a:t>, N. (2018). </a:t>
            </a:r>
            <a:r>
              <a:rPr lang="en-US" i="1" dirty="0"/>
              <a:t>Business research methods</a:t>
            </a:r>
            <a:r>
              <a:rPr lang="en-US" dirty="0" smtClean="0"/>
              <a:t>.</a:t>
            </a:r>
          </a:p>
          <a:p>
            <a:r>
              <a:rPr lang="en-US" dirty="0"/>
              <a:t>Bryman, A., &amp; Bell, E. (2016). </a:t>
            </a:r>
            <a:r>
              <a:rPr lang="en-US" i="1" dirty="0"/>
              <a:t>Business Research methods</a:t>
            </a:r>
            <a:r>
              <a:rPr lang="en-US" dirty="0"/>
              <a:t>. Oxford: Oxford University Press. </a:t>
            </a:r>
          </a:p>
          <a:p>
            <a:r>
              <a:rPr lang="en-US" dirty="0" smtClean="0"/>
              <a:t> </a:t>
            </a:r>
            <a:r>
              <a:rPr lang="en-US" dirty="0"/>
              <a:t>Coldwell, D., &amp; </a:t>
            </a:r>
            <a:r>
              <a:rPr lang="en-US" dirty="0" err="1"/>
              <a:t>Herbst</a:t>
            </a:r>
            <a:r>
              <a:rPr lang="en-US" dirty="0"/>
              <a:t>, F. J. (2004). </a:t>
            </a:r>
            <a:r>
              <a:rPr lang="en-US" i="1" dirty="0"/>
              <a:t>Business research</a:t>
            </a:r>
            <a:r>
              <a:rPr lang="en-US" dirty="0"/>
              <a:t>. New York: </a:t>
            </a:r>
            <a:r>
              <a:rPr lang="en-US" dirty="0" err="1"/>
              <a:t>Juta</a:t>
            </a:r>
            <a:r>
              <a:rPr lang="en-US" dirty="0"/>
              <a:t> Academic. </a:t>
            </a:r>
          </a:p>
          <a:p>
            <a:r>
              <a:rPr lang="en-US" dirty="0"/>
              <a:t>Quinlan, C., </a:t>
            </a:r>
            <a:r>
              <a:rPr lang="en-US" dirty="0" err="1"/>
              <a:t>Babin</a:t>
            </a:r>
            <a:r>
              <a:rPr lang="en-US" dirty="0"/>
              <a:t>, B. J., Carr, J., Griffin, M., &amp; </a:t>
            </a:r>
            <a:r>
              <a:rPr lang="en-US" dirty="0" err="1"/>
              <a:t>Zikmund</a:t>
            </a:r>
            <a:r>
              <a:rPr lang="en-US" dirty="0"/>
              <a:t>, W. G. (2015). </a:t>
            </a:r>
            <a:r>
              <a:rPr lang="en-US" i="1" dirty="0"/>
              <a:t>Business research methods</a:t>
            </a:r>
            <a:r>
              <a:rPr lang="en-US" dirty="0"/>
              <a:t>. </a:t>
            </a:r>
          </a:p>
        </p:txBody>
      </p:sp>
    </p:spTree>
    <p:extLst>
      <p:ext uri="{BB962C8B-B14F-4D97-AF65-F5344CB8AC3E}">
        <p14:creationId xmlns:p14="http://schemas.microsoft.com/office/powerpoint/2010/main" val="3852669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896</TotalTime>
  <Words>2129</Words>
  <Application>Microsoft Office PowerPoint</Application>
  <PresentationFormat>On-screen Show (4:3)</PresentationFormat>
  <Paragraphs>165</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Times New Roman</vt:lpstr>
      <vt:lpstr>Wingdings</vt:lpstr>
      <vt:lpstr>Office Theme</vt:lpstr>
      <vt:lpstr>Business Research </vt:lpstr>
      <vt:lpstr>Introduction  </vt:lpstr>
      <vt:lpstr>Importance Of Good Research Conduction </vt:lpstr>
      <vt:lpstr>Process Of Conducting A Research Study</vt:lpstr>
      <vt:lpstr>Research methods </vt:lpstr>
      <vt:lpstr>Surveys</vt:lpstr>
      <vt:lpstr>Interviews </vt:lpstr>
      <vt:lpstr>Effective Presentation Strategies</vt:lpstr>
      <vt:lpstr>Reduction In Sales</vt:lpstr>
      <vt:lpstr>Research Methods In Addressing The Problem </vt:lpstr>
      <vt:lpstr>Research Methods In Addressing The Problem </vt:lpstr>
      <vt:lpstr>Limitations Of Questionnaires </vt:lpstr>
      <vt:lpstr>Limitations Of Questionnaires </vt:lpstr>
      <vt:lpstr>Limitations Of Interviews </vt:lpstr>
      <vt:lpstr>Limitations Of Interviews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research</dc:title>
  <dc:creator>Windows User</dc:creator>
  <cp:lastModifiedBy>Windows User</cp:lastModifiedBy>
  <cp:revision>30</cp:revision>
  <dcterms:created xsi:type="dcterms:W3CDTF">2018-05-10T19:52:19Z</dcterms:created>
  <dcterms:modified xsi:type="dcterms:W3CDTF">2018-05-11T10:49:13Z</dcterms:modified>
</cp:coreProperties>
</file>